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9" r:id="rId4"/>
    <p:sldId id="257" r:id="rId5"/>
    <p:sldId id="275" r:id="rId6"/>
    <p:sldId id="274" r:id="rId7"/>
    <p:sldId id="276" r:id="rId8"/>
    <p:sldId id="277" r:id="rId9"/>
    <p:sldId id="264" r:id="rId10"/>
    <p:sldId id="288" r:id="rId11"/>
    <p:sldId id="289" r:id="rId12"/>
    <p:sldId id="278" r:id="rId13"/>
    <p:sldId id="279" r:id="rId14"/>
    <p:sldId id="280" r:id="rId15"/>
    <p:sldId id="281" r:id="rId16"/>
    <p:sldId id="282" r:id="rId17"/>
    <p:sldId id="284" r:id="rId18"/>
    <p:sldId id="290" r:id="rId19"/>
    <p:sldId id="285" r:id="rId20"/>
    <p:sldId id="287" r:id="rId21"/>
    <p:sldId id="262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4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4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4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2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8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7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3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2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5BCEE-5270-4473-9189-E608154B49A9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4330F-4073-43A8-9393-7C1637BBE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Concept Virtual World Workflow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 smtClean="0"/>
              <a:t>Matlab</a:t>
            </a:r>
            <a:r>
              <a:rPr lang="en-US" dirty="0" smtClean="0"/>
              <a:t> to generate Noisy texture (filt2d is </a:t>
            </a:r>
            <a:r>
              <a:rPr lang="en-US" dirty="0" err="1" smtClean="0"/>
              <a:t>mxn</a:t>
            </a:r>
            <a:r>
              <a:rPr lang="en-US" dirty="0" smtClean="0"/>
              <a:t> convolution of 1s)</a:t>
            </a:r>
          </a:p>
          <a:p>
            <a:pPr lvl="1"/>
            <a:r>
              <a:rPr lang="en-US" dirty="0" smtClean="0"/>
              <a:t>R = rand(1024)*255;</a:t>
            </a:r>
          </a:p>
          <a:p>
            <a:pPr lvl="1"/>
            <a:r>
              <a:rPr lang="en-US" dirty="0" smtClean="0"/>
              <a:t>G = filt2d(rand(1024),'avg',50,50);G = G - min(G(:));G = G * 255/max(G(:));</a:t>
            </a:r>
          </a:p>
          <a:p>
            <a:pPr lvl="1"/>
            <a:r>
              <a:rPr lang="en-US" dirty="0" smtClean="0"/>
              <a:t>B = filt2d(rand(1024),'avg',150,150);B = B - min(B(:));B = B * 255/max(B(:));</a:t>
            </a:r>
          </a:p>
          <a:p>
            <a:pPr lvl="1"/>
            <a:r>
              <a:rPr lang="en-US" dirty="0" smtClean="0"/>
              <a:t>RGB(:,:,1)= R;RGB(:,:,2)= G;RGB(:,:,3)= B;</a:t>
            </a:r>
          </a:p>
          <a:p>
            <a:pPr lvl="1"/>
            <a:r>
              <a:rPr lang="en-US" dirty="0" err="1" smtClean="0"/>
              <a:t>imwrite</a:t>
            </a:r>
            <a:r>
              <a:rPr lang="en-US" dirty="0" smtClean="0"/>
              <a:t>(uint8(RGB),'test.png');</a:t>
            </a:r>
          </a:p>
          <a:p>
            <a:r>
              <a:rPr lang="en-US" b="1" dirty="0" smtClean="0"/>
              <a:t>Blender</a:t>
            </a:r>
            <a:r>
              <a:rPr lang="en-US" dirty="0" smtClean="0"/>
              <a:t> to manually generate scene</a:t>
            </a:r>
          </a:p>
          <a:p>
            <a:pPr lvl="1"/>
            <a:r>
              <a:rPr lang="en-US" dirty="0" smtClean="0"/>
              <a:t>101 640x480 pixel </a:t>
            </a:r>
            <a:r>
              <a:rPr lang="en-US" dirty="0"/>
              <a:t>images along a path at 15m </a:t>
            </a:r>
            <a:r>
              <a:rPr lang="en-US" dirty="0" smtClean="0"/>
              <a:t>elevation (exact </a:t>
            </a:r>
            <a:r>
              <a:rPr lang="en-US" dirty="0"/>
              <a:t>X,Y,Z positions </a:t>
            </a:r>
            <a:r>
              <a:rPr lang="en-US" dirty="0" smtClean="0"/>
              <a:t>unknown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13 GCPs</a:t>
            </a:r>
            <a:r>
              <a:rPr lang="en-US" dirty="0" smtClean="0"/>
              <a:t>, nine at Z = 0.125m, four at Z = 5m</a:t>
            </a:r>
          </a:p>
          <a:p>
            <a:pPr lvl="1"/>
            <a:r>
              <a:rPr lang="en-US" dirty="0" smtClean="0"/>
              <a:t>Ground plane at 0</a:t>
            </a:r>
          </a:p>
          <a:p>
            <a:pPr lvl="1"/>
            <a:r>
              <a:rPr lang="en-US" dirty="0" smtClean="0"/>
              <a:t>Random basic shapes, random sizes, shading “on” from 4 light sources</a:t>
            </a:r>
          </a:p>
          <a:p>
            <a:r>
              <a:rPr lang="en-US" b="1" dirty="0" err="1" smtClean="0"/>
              <a:t>CloudCompare</a:t>
            </a:r>
            <a:r>
              <a:rPr lang="en-US" dirty="0" smtClean="0"/>
              <a:t> to do a points to mesh difference</a:t>
            </a:r>
          </a:p>
          <a:p>
            <a:pPr lvl="1"/>
            <a:r>
              <a:rPr lang="en-US" dirty="0" smtClean="0"/>
              <a:t>Used Dense </a:t>
            </a:r>
            <a:r>
              <a:rPr lang="en-US" dirty="0" err="1" smtClean="0"/>
              <a:t>Photoscan</a:t>
            </a:r>
            <a:r>
              <a:rPr lang="en-US" dirty="0" smtClean="0"/>
              <a:t> Output using all GCPs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33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47" y="2133011"/>
            <a:ext cx="5173410" cy="3880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01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other way we talked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099" y="1218194"/>
            <a:ext cx="6138672" cy="4351338"/>
          </a:xfrm>
        </p:spPr>
        <p:txBody>
          <a:bodyPr/>
          <a:lstStyle/>
          <a:p>
            <a:r>
              <a:rPr lang="en-US" dirty="0" smtClean="0"/>
              <a:t>If the cameras have accurate poses, we’ll get great agreement on where the point should be in pixel space</a:t>
            </a:r>
            <a:endParaRPr lang="en-US" dirty="0"/>
          </a:p>
        </p:txBody>
      </p:sp>
      <p:sp>
        <p:nvSpPr>
          <p:cNvPr id="6" name="5-Point Star 5"/>
          <p:cNvSpPr/>
          <p:nvPr/>
        </p:nvSpPr>
        <p:spPr>
          <a:xfrm>
            <a:off x="7361171" y="3739484"/>
            <a:ext cx="246888" cy="24688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21009884">
            <a:off x="1074931" y="3893963"/>
            <a:ext cx="3235325" cy="2846563"/>
            <a:chOff x="1336675" y="2356373"/>
            <a:chExt cx="3235325" cy="2846563"/>
          </a:xfrm>
        </p:grpSpPr>
        <p:grpSp>
          <p:nvGrpSpPr>
            <p:cNvPr id="8" name="Group 7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5-Point Star 9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 rot="4500000">
            <a:off x="2402649" y="3300407"/>
            <a:ext cx="3235325" cy="2846563"/>
            <a:chOff x="1336675" y="2356373"/>
            <a:chExt cx="3235325" cy="2846563"/>
          </a:xfrm>
        </p:grpSpPr>
        <p:grpSp>
          <p:nvGrpSpPr>
            <p:cNvPr id="17" name="Group 16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5-Point Star 18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 rot="2336027">
            <a:off x="1686268" y="3321929"/>
            <a:ext cx="3235325" cy="2846563"/>
            <a:chOff x="1336675" y="2356373"/>
            <a:chExt cx="3235325" cy="2846563"/>
          </a:xfrm>
        </p:grpSpPr>
        <p:grpSp>
          <p:nvGrpSpPr>
            <p:cNvPr id="26" name="Group 25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5-Point Star 27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 rot="900000">
            <a:off x="1251789" y="3421151"/>
            <a:ext cx="3235325" cy="2846563"/>
            <a:chOff x="1336675" y="2356373"/>
            <a:chExt cx="3235325" cy="2846563"/>
          </a:xfrm>
        </p:grpSpPr>
        <p:grpSp>
          <p:nvGrpSpPr>
            <p:cNvPr id="35" name="Group 34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" name="Straight Connector 35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5-Point Star 36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2728717" y="3374839"/>
            <a:ext cx="3235325" cy="2846563"/>
            <a:chOff x="1336675" y="2356373"/>
            <a:chExt cx="3235325" cy="2846563"/>
          </a:xfrm>
        </p:grpSpPr>
        <p:grpSp>
          <p:nvGrpSpPr>
            <p:cNvPr id="44" name="Group 43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Straight Connector 44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5-Point Star 45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5-Point Star 51"/>
          <p:cNvSpPr/>
          <p:nvPr/>
        </p:nvSpPr>
        <p:spPr>
          <a:xfrm>
            <a:off x="3370471" y="5655167"/>
            <a:ext cx="246888" cy="24688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548023" y="6062642"/>
            <a:ext cx="6138672" cy="8138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But the resultant </a:t>
            </a:r>
            <a:r>
              <a:rPr lang="en-US" dirty="0" err="1" smtClean="0"/>
              <a:t>pointcloud</a:t>
            </a:r>
            <a:r>
              <a:rPr lang="en-US" dirty="0" smtClean="0"/>
              <a:t> won’t have a high accuracy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7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01"/>
            <a:ext cx="10515600" cy="1325563"/>
          </a:xfrm>
        </p:spPr>
        <p:txBody>
          <a:bodyPr/>
          <a:lstStyle/>
          <a:p>
            <a:r>
              <a:rPr lang="en-US" dirty="0" smtClean="0"/>
              <a:t>Problem with other way we talked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099" y="1218194"/>
            <a:ext cx="6286992" cy="5365486"/>
          </a:xfrm>
        </p:spPr>
        <p:txBody>
          <a:bodyPr>
            <a:normAutofit/>
          </a:bodyPr>
          <a:lstStyle/>
          <a:p>
            <a:r>
              <a:rPr lang="en-US" dirty="0" smtClean="0"/>
              <a:t>And since we already know camera poses from Blender, we can just calculate the camera pose errors directly</a:t>
            </a:r>
          </a:p>
          <a:p>
            <a:r>
              <a:rPr lang="en-US" dirty="0" smtClean="0"/>
              <a:t>To better quantify accuracy, we should look at the matches the software used</a:t>
            </a:r>
          </a:p>
          <a:p>
            <a:pPr lvl="1"/>
            <a:r>
              <a:rPr lang="en-US" dirty="0" smtClean="0"/>
              <a:t>*I have mixed feelings about diving into the </a:t>
            </a:r>
            <a:r>
              <a:rPr lang="en-US" dirty="0" err="1" smtClean="0"/>
              <a:t>photoscan</a:t>
            </a:r>
            <a:r>
              <a:rPr lang="en-US" dirty="0" smtClean="0"/>
              <a:t> matching output, on one hand I want this methodology to be software agnostic, but on the other hand I want to know what </a:t>
            </a:r>
            <a:r>
              <a:rPr lang="en-US" dirty="0" err="1" smtClean="0"/>
              <a:t>photoscan</a:t>
            </a:r>
            <a:r>
              <a:rPr lang="en-US" dirty="0" smtClean="0"/>
              <a:t> is doing.  We could probably utilize this, or a similar, methodology on any other software that outputs camera poses though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 rot="4500000">
            <a:off x="10201801" y="2911261"/>
            <a:ext cx="1412875" cy="940071"/>
            <a:chOff x="1336675" y="2356373"/>
            <a:chExt cx="1412875" cy="9400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1336675" y="2359152"/>
              <a:ext cx="288925" cy="937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336675" y="2359152"/>
              <a:ext cx="1412875" cy="934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336675" y="2359152"/>
              <a:ext cx="333375" cy="363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336675" y="2356373"/>
              <a:ext cx="1412875" cy="368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1651000" y="2724944"/>
              <a:ext cx="1098550" cy="5715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 rot="1999131">
            <a:off x="7349048" y="2934448"/>
            <a:ext cx="1412875" cy="940071"/>
            <a:chOff x="1336675" y="2356373"/>
            <a:chExt cx="1412875" cy="940071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336675" y="2359152"/>
              <a:ext cx="288925" cy="937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336675" y="2359152"/>
              <a:ext cx="1412875" cy="934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36675" y="2359152"/>
              <a:ext cx="333375" cy="363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336675" y="2356373"/>
              <a:ext cx="1412875" cy="368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1651000" y="2724944"/>
              <a:ext cx="1098550" cy="5715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 rot="900000">
            <a:off x="8095565" y="2689194"/>
            <a:ext cx="1412875" cy="940071"/>
            <a:chOff x="1336675" y="2356373"/>
            <a:chExt cx="1412875" cy="940071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336675" y="2359152"/>
              <a:ext cx="288925" cy="937292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336675" y="2359152"/>
              <a:ext cx="1412875" cy="934513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336675" y="2359152"/>
              <a:ext cx="333375" cy="363013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336675" y="2356373"/>
              <a:ext cx="1412875" cy="368571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1651000" y="2724944"/>
              <a:ext cx="1098550" cy="571500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 rot="4880989">
            <a:off x="9939146" y="2905457"/>
            <a:ext cx="1412875" cy="940071"/>
            <a:chOff x="1336675" y="2356373"/>
            <a:chExt cx="1412875" cy="940071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336675" y="2359152"/>
              <a:ext cx="288925" cy="937292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336675" y="2359152"/>
              <a:ext cx="1412875" cy="934513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336675" y="2359152"/>
              <a:ext cx="333375" cy="363013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336675" y="2356373"/>
              <a:ext cx="1412875" cy="368571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1651000" y="2724944"/>
              <a:ext cx="1098550" cy="571500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Connector 4"/>
          <p:cNvCxnSpPr/>
          <p:nvPr/>
        </p:nvCxnSpPr>
        <p:spPr>
          <a:xfrm flipV="1">
            <a:off x="7761417" y="2522370"/>
            <a:ext cx="451030" cy="1012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1013597" y="2573017"/>
            <a:ext cx="163243" cy="30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642537" y="223948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878357" y="2236996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155916" y="3983513"/>
            <a:ext cx="113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calculated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661290" y="25180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truth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129336" y="4122110"/>
            <a:ext cx="113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calculated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851860" y="258514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truth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5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407" y="1860747"/>
            <a:ext cx="3601213" cy="2795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32" y="282829"/>
            <a:ext cx="4375911" cy="1325563"/>
          </a:xfrm>
        </p:spPr>
        <p:txBody>
          <a:bodyPr/>
          <a:lstStyle/>
          <a:p>
            <a:r>
              <a:rPr lang="en-US" dirty="0" smtClean="0"/>
              <a:t>Exported matches from </a:t>
            </a:r>
            <a:r>
              <a:rPr lang="en-US" dirty="0" err="1" smtClean="0"/>
              <a:t>Photoscan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25" y="3258534"/>
            <a:ext cx="3125724" cy="30973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980" y="2959719"/>
            <a:ext cx="85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dat</a:t>
            </a:r>
            <a:r>
              <a:rPr lang="en-US" b="1" dirty="0" smtClean="0"/>
              <a:t> file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99616" y="295971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filename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013406" y="6239517"/>
            <a:ext cx="312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Keypoint</a:t>
            </a:r>
            <a:r>
              <a:rPr lang="en-US" i="1" dirty="0" smtClean="0"/>
              <a:t> id        x pixel       </a:t>
            </a:r>
            <a:r>
              <a:rPr lang="en-US" i="1" dirty="0" err="1" smtClean="0"/>
              <a:t>ypixel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t="4945" r="7891" b="8019"/>
          <a:stretch/>
        </p:blipFill>
        <p:spPr>
          <a:xfrm>
            <a:off x="7128283" y="639848"/>
            <a:ext cx="4902200" cy="59690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40737" y="1499607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 to decode matches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9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01"/>
            <a:ext cx="10515600" cy="1325563"/>
          </a:xfrm>
        </p:spPr>
        <p:txBody>
          <a:bodyPr/>
          <a:lstStyle/>
          <a:p>
            <a:r>
              <a:rPr lang="en-US" dirty="0" smtClean="0"/>
              <a:t>Visual validation of my </a:t>
            </a:r>
            <a:r>
              <a:rPr lang="en-US" dirty="0" err="1" smtClean="0"/>
              <a:t>Matlab</a:t>
            </a:r>
            <a:r>
              <a:rPr lang="en-US" dirty="0" smtClean="0"/>
              <a:t> code</a:t>
            </a:r>
            <a:br>
              <a:rPr lang="en-US" dirty="0" smtClean="0"/>
            </a:br>
            <a:r>
              <a:rPr lang="en-US" dirty="0" err="1" smtClean="0"/>
              <a:t>Photoscan</a:t>
            </a:r>
            <a:r>
              <a:rPr lang="en-US" dirty="0" smtClean="0"/>
              <a:t>(left) </a:t>
            </a:r>
            <a:r>
              <a:rPr lang="en-US" dirty="0" err="1" smtClean="0"/>
              <a:t>Matlab</a:t>
            </a:r>
            <a:r>
              <a:rPr lang="en-US" dirty="0" smtClean="0"/>
              <a:t>(right)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76" y="1356595"/>
            <a:ext cx="3903466" cy="5654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t="4829" r="7326" b="7578"/>
          <a:stretch/>
        </p:blipFill>
        <p:spPr>
          <a:xfrm>
            <a:off x="5771442" y="1180084"/>
            <a:ext cx="4940301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6241" y="5914521"/>
            <a:ext cx="2659100" cy="5598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High Accuracy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347909" y="2880870"/>
            <a:ext cx="3235325" cy="2846563"/>
            <a:chOff x="1336675" y="2356373"/>
            <a:chExt cx="3235325" cy="2846563"/>
          </a:xfrm>
        </p:grpSpPr>
        <p:grpSp>
          <p:nvGrpSpPr>
            <p:cNvPr id="30" name="Group 29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5-Point Star 38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4500000">
            <a:off x="2837497" y="2336802"/>
            <a:ext cx="3235325" cy="2846563"/>
            <a:chOff x="1336675" y="2356373"/>
            <a:chExt cx="3235325" cy="2846563"/>
          </a:xfrm>
        </p:grpSpPr>
        <p:grpSp>
          <p:nvGrpSpPr>
            <p:cNvPr id="42" name="Group 41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5-Point Star 43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 rot="1800000">
            <a:off x="1959246" y="2308836"/>
            <a:ext cx="3235325" cy="2846563"/>
            <a:chOff x="1336675" y="2356373"/>
            <a:chExt cx="3235325" cy="2846563"/>
          </a:xfrm>
        </p:grpSpPr>
        <p:grpSp>
          <p:nvGrpSpPr>
            <p:cNvPr id="51" name="Group 50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5-Point Star 52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 rot="900000">
            <a:off x="1215772" y="2474608"/>
            <a:ext cx="3235325" cy="2846563"/>
            <a:chOff x="1336675" y="2356373"/>
            <a:chExt cx="3235325" cy="2846563"/>
          </a:xfrm>
        </p:grpSpPr>
        <p:grpSp>
          <p:nvGrpSpPr>
            <p:cNvPr id="60" name="Group 59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Connector 60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5-Point Star 61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2974715" y="2572771"/>
            <a:ext cx="3235325" cy="2846563"/>
            <a:chOff x="1336675" y="2356373"/>
            <a:chExt cx="3235325" cy="2846563"/>
          </a:xfrm>
        </p:grpSpPr>
        <p:grpSp>
          <p:nvGrpSpPr>
            <p:cNvPr id="69" name="Group 68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Connector 69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5-Point Star 70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5-Point Star 76"/>
          <p:cNvSpPr/>
          <p:nvPr/>
        </p:nvSpPr>
        <p:spPr>
          <a:xfrm>
            <a:off x="3588322" y="4791456"/>
            <a:ext cx="365760" cy="365760"/>
          </a:xfrm>
          <a:prstGeom prst="star5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343381" y="4574002"/>
            <a:ext cx="3286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Least Squares to find point of intersection and standard deviation of XYZ points</a:t>
            </a:r>
            <a:endParaRPr lang="en-US" b="1" dirty="0"/>
          </a:p>
        </p:txBody>
      </p:sp>
      <p:grpSp>
        <p:nvGrpSpPr>
          <p:cNvPr id="79" name="Group 78"/>
          <p:cNvGrpSpPr/>
          <p:nvPr/>
        </p:nvGrpSpPr>
        <p:grpSpPr>
          <a:xfrm>
            <a:off x="6702551" y="2905707"/>
            <a:ext cx="3235325" cy="2846563"/>
            <a:chOff x="1336675" y="2356373"/>
            <a:chExt cx="3235325" cy="2846563"/>
          </a:xfrm>
        </p:grpSpPr>
        <p:grpSp>
          <p:nvGrpSpPr>
            <p:cNvPr id="80" name="Group 79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1" name="Straight Connector 80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5-Point Star 81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 rot="4500000">
            <a:off x="8349480" y="2489202"/>
            <a:ext cx="3235325" cy="2846563"/>
            <a:chOff x="1336675" y="2356373"/>
            <a:chExt cx="3235325" cy="2846563"/>
          </a:xfrm>
        </p:grpSpPr>
        <p:grpSp>
          <p:nvGrpSpPr>
            <p:cNvPr id="89" name="Group 88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0" name="Straight Connector 89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5-Point Star 90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 rot="1800000">
            <a:off x="7224494" y="2394881"/>
            <a:ext cx="3235325" cy="2846563"/>
            <a:chOff x="1336675" y="2356373"/>
            <a:chExt cx="3235325" cy="2846563"/>
          </a:xfrm>
        </p:grpSpPr>
        <p:grpSp>
          <p:nvGrpSpPr>
            <p:cNvPr id="98" name="Group 97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ectangle 104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9" name="Straight Connector 98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5-Point Star 99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 rot="900000">
            <a:off x="6903842" y="2597123"/>
            <a:ext cx="3235325" cy="2846563"/>
            <a:chOff x="1336675" y="2356373"/>
            <a:chExt cx="3235325" cy="2846563"/>
          </a:xfrm>
        </p:grpSpPr>
        <p:grpSp>
          <p:nvGrpSpPr>
            <p:cNvPr id="107" name="Group 106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Rectangle 113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8" name="Straight Connector 107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5-Point Star 108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 rot="5400000">
            <a:off x="8568112" y="2801911"/>
            <a:ext cx="3235325" cy="2846563"/>
            <a:chOff x="1336675" y="2356373"/>
            <a:chExt cx="3235325" cy="2846563"/>
          </a:xfrm>
        </p:grpSpPr>
        <p:grpSp>
          <p:nvGrpSpPr>
            <p:cNvPr id="116" name="Group 115"/>
            <p:cNvGrpSpPr/>
            <p:nvPr/>
          </p:nvGrpSpPr>
          <p:grpSpPr>
            <a:xfrm>
              <a:off x="1336675" y="2356373"/>
              <a:ext cx="1412875" cy="940071"/>
              <a:chOff x="1336675" y="2356373"/>
              <a:chExt cx="1412875" cy="940071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7" name="Straight Connector 116"/>
            <p:cNvCxnSpPr/>
            <p:nvPr/>
          </p:nvCxnSpPr>
          <p:spPr>
            <a:xfrm>
              <a:off x="1336675" y="2356373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5-Point Star 117"/>
            <p:cNvSpPr/>
            <p:nvPr/>
          </p:nvSpPr>
          <p:spPr>
            <a:xfrm>
              <a:off x="1995551" y="2935528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5-Point Star 123"/>
          <p:cNvSpPr/>
          <p:nvPr/>
        </p:nvSpPr>
        <p:spPr>
          <a:xfrm>
            <a:off x="9100305" y="4943856"/>
            <a:ext cx="365760" cy="365760"/>
          </a:xfrm>
          <a:prstGeom prst="star5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/>
          <p:cNvSpPr txBox="1">
            <a:spLocks/>
          </p:cNvSpPr>
          <p:nvPr/>
        </p:nvSpPr>
        <p:spPr>
          <a:xfrm>
            <a:off x="2965571" y="5882275"/>
            <a:ext cx="2659100" cy="559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Low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8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32" y="124788"/>
            <a:ext cx="10515600" cy="1325563"/>
          </a:xfrm>
        </p:spPr>
        <p:txBody>
          <a:bodyPr/>
          <a:lstStyle/>
          <a:p>
            <a:r>
              <a:rPr lang="en-US" dirty="0" smtClean="0"/>
              <a:t>Do this to all the points using the matches in 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for each coordinate export: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(X)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(Y)</a:t>
            </a:r>
          </a:p>
          <a:p>
            <a:pPr lvl="1"/>
            <a:r>
              <a:rPr lang="en-US" dirty="0" err="1" smtClean="0"/>
              <a:t>Std</a:t>
            </a:r>
            <a:r>
              <a:rPr lang="en-US" dirty="0" smtClean="0"/>
              <a:t>(Z)</a:t>
            </a:r>
          </a:p>
          <a:p>
            <a:pPr lvl="1"/>
            <a:r>
              <a:rPr lang="en-US" dirty="0" smtClean="0"/>
              <a:t>Or some type of covariance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Then Validate this predicted error with actual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t="7482" r="9710" b="53719"/>
          <a:stretch/>
        </p:blipFill>
        <p:spPr>
          <a:xfrm>
            <a:off x="5255972" y="2935224"/>
            <a:ext cx="2598723" cy="153082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4846320" y="2351415"/>
            <a:ext cx="411480" cy="2120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4846320" y="2356779"/>
            <a:ext cx="409652" cy="57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846320" y="2351415"/>
            <a:ext cx="3008376" cy="211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846320" y="2351415"/>
            <a:ext cx="3008376" cy="583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846320" y="2356779"/>
            <a:ext cx="4468368" cy="4236045"/>
          </a:xfrm>
          <a:prstGeom prst="line">
            <a:avLst/>
          </a:prstGeom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5-Point Star 23"/>
          <p:cNvSpPr/>
          <p:nvPr/>
        </p:nvSpPr>
        <p:spPr>
          <a:xfrm>
            <a:off x="6047232" y="3484954"/>
            <a:ext cx="192024" cy="192024"/>
          </a:xfrm>
          <a:prstGeom prst="star5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rot="4500000">
            <a:off x="8054644" y="2005634"/>
            <a:ext cx="4468368" cy="4241409"/>
            <a:chOff x="5686348" y="853490"/>
            <a:chExt cx="4468368" cy="424140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6" t="7482" r="9710" b="53719"/>
            <a:stretch/>
          </p:blipFill>
          <p:spPr>
            <a:xfrm>
              <a:off x="6096000" y="1437299"/>
              <a:ext cx="2598723" cy="1530827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H="1" flipV="1">
              <a:off x="5686348" y="853490"/>
              <a:ext cx="411480" cy="2120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5686348" y="858854"/>
              <a:ext cx="409652" cy="578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5686348" y="853490"/>
              <a:ext cx="3008376" cy="2114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5686348" y="853490"/>
              <a:ext cx="3008376" cy="583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5686348" y="858854"/>
              <a:ext cx="4468368" cy="4236045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5-Point Star 30"/>
            <p:cNvSpPr/>
            <p:nvPr/>
          </p:nvSpPr>
          <p:spPr>
            <a:xfrm>
              <a:off x="6887260" y="1987029"/>
              <a:ext cx="192024" cy="192024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2274477">
            <a:off x="6601584" y="2006328"/>
            <a:ext cx="4468368" cy="4241409"/>
            <a:chOff x="5686348" y="853490"/>
            <a:chExt cx="4468368" cy="424140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6" t="7482" r="9710" b="53719"/>
            <a:stretch/>
          </p:blipFill>
          <p:spPr>
            <a:xfrm>
              <a:off x="6096000" y="1437299"/>
              <a:ext cx="2598723" cy="1530827"/>
            </a:xfrm>
            <a:prstGeom prst="rect">
              <a:avLst/>
            </a:prstGeom>
          </p:spPr>
        </p:pic>
        <p:cxnSp>
          <p:nvCxnSpPr>
            <p:cNvPr id="35" name="Straight Connector 34"/>
            <p:cNvCxnSpPr/>
            <p:nvPr/>
          </p:nvCxnSpPr>
          <p:spPr>
            <a:xfrm flipH="1" flipV="1">
              <a:off x="5686348" y="853490"/>
              <a:ext cx="411480" cy="2120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5686348" y="858854"/>
              <a:ext cx="409652" cy="578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5686348" y="853490"/>
              <a:ext cx="3008376" cy="2114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5686348" y="853490"/>
              <a:ext cx="3008376" cy="583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5686348" y="858854"/>
              <a:ext cx="4468368" cy="4236045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Point Star 39"/>
            <p:cNvSpPr/>
            <p:nvPr/>
          </p:nvSpPr>
          <p:spPr>
            <a:xfrm>
              <a:off x="6887260" y="1987029"/>
              <a:ext cx="192024" cy="192024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5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Relative/Absolute Accuracy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Previously described method gives “relative” accuracy</a:t>
            </a:r>
          </a:p>
          <a:p>
            <a:r>
              <a:rPr lang="en-US" dirty="0" smtClean="0"/>
              <a:t>To quantify absolute, we need:</a:t>
            </a:r>
          </a:p>
          <a:p>
            <a:pPr lvl="1"/>
            <a:r>
              <a:rPr lang="en-US" dirty="0" smtClean="0"/>
              <a:t>How well is an image mapped to a GCP?</a:t>
            </a:r>
          </a:p>
          <a:p>
            <a:pPr lvl="1"/>
            <a:r>
              <a:rPr lang="en-US" dirty="0" smtClean="0"/>
              <a:t>How well have images been mapped as we get away from GCPs?</a:t>
            </a:r>
          </a:p>
          <a:p>
            <a:pPr lvl="1"/>
            <a:r>
              <a:rPr lang="en-US" dirty="0" smtClean="0"/>
              <a:t>Need to quantify an uncertainty metric for how well two images are mapped to each other</a:t>
            </a:r>
          </a:p>
          <a:p>
            <a:pPr lvl="2"/>
            <a:r>
              <a:rPr lang="en-US" dirty="0" smtClean="0"/>
              <a:t>How many points in each image are matched?</a:t>
            </a:r>
          </a:p>
          <a:p>
            <a:pPr lvl="2"/>
            <a:r>
              <a:rPr lang="en-US" dirty="0" smtClean="0"/>
              <a:t>How well are points in each image matched to each other?</a:t>
            </a:r>
          </a:p>
          <a:p>
            <a:pPr lvl="2"/>
            <a:r>
              <a:rPr lang="en-US" dirty="0" smtClean="0"/>
              <a:t>Are other images matching too?</a:t>
            </a:r>
          </a:p>
          <a:p>
            <a:pPr lvl="1"/>
            <a:r>
              <a:rPr lang="en-US" dirty="0" smtClean="0"/>
              <a:t>Uncertainty between images should be an uncertainty in rotation and translation</a:t>
            </a:r>
          </a:p>
          <a:p>
            <a:pPr lvl="1"/>
            <a:r>
              <a:rPr lang="en-US" dirty="0" smtClean="0"/>
              <a:t>We can then propagate those errors to farther away images</a:t>
            </a:r>
          </a:p>
          <a:p>
            <a:pPr lvl="1"/>
            <a:r>
              <a:rPr lang="en-US" dirty="0" smtClean="0"/>
              <a:t>Once we have an uncertainty for our camera orientation, we can propagate that error through in combination with the relative accuracy to get a total error estimate</a:t>
            </a:r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t="7749" r="9555" b="53452"/>
          <a:stretch/>
        </p:blipFill>
        <p:spPr>
          <a:xfrm>
            <a:off x="8906256" y="0"/>
            <a:ext cx="3118104" cy="184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9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95304" cy="4351338"/>
          </a:xfrm>
        </p:spPr>
        <p:txBody>
          <a:bodyPr/>
          <a:lstStyle/>
          <a:p>
            <a:r>
              <a:rPr lang="en-US" dirty="0" smtClean="0"/>
              <a:t>Degrades farther from GCPs, and quickly if poor matching between images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3845" y="2688781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A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36518" y="5348350"/>
            <a:ext cx="378079" cy="378079"/>
            <a:chOff x="1597152" y="3032633"/>
            <a:chExt cx="792734" cy="792734"/>
          </a:xfrm>
        </p:grpSpPr>
        <p:sp>
          <p:nvSpPr>
            <p:cNvPr id="6" name="Rectangle 5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20238" y="3893471"/>
            <a:ext cx="378079" cy="378079"/>
            <a:chOff x="1597152" y="3032633"/>
            <a:chExt cx="792734" cy="792734"/>
          </a:xfrm>
        </p:grpSpPr>
        <p:sp>
          <p:nvSpPr>
            <p:cNvPr id="11" name="Rectangle 10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007172" y="5064791"/>
            <a:ext cx="378079" cy="378079"/>
            <a:chOff x="1597152" y="3032633"/>
            <a:chExt cx="792734" cy="792734"/>
          </a:xfrm>
        </p:grpSpPr>
        <p:sp>
          <p:nvSpPr>
            <p:cNvPr id="16" name="Rectangle 15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6381" y="4082511"/>
            <a:ext cx="378079" cy="378079"/>
            <a:chOff x="1597152" y="3032633"/>
            <a:chExt cx="792734" cy="792734"/>
          </a:xfrm>
        </p:grpSpPr>
        <p:sp>
          <p:nvSpPr>
            <p:cNvPr id="21" name="Rectangle 20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70497" y="5696108"/>
            <a:ext cx="378079" cy="378079"/>
            <a:chOff x="1597152" y="3032633"/>
            <a:chExt cx="792734" cy="792734"/>
          </a:xfrm>
        </p:grpSpPr>
        <p:sp>
          <p:nvSpPr>
            <p:cNvPr id="26" name="Rectangle 25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585216" y="3040888"/>
            <a:ext cx="2377440" cy="349300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773936" y="2855532"/>
            <a:ext cx="2377440" cy="349300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45951" y="3412807"/>
            <a:ext cx="2377440" cy="349300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034952" y="3845369"/>
            <a:ext cx="2377440" cy="349300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860770" y="3970082"/>
            <a:ext cx="2377440" cy="349300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036475" y="3749230"/>
            <a:ext cx="2377440" cy="349300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921505" y="3040888"/>
            <a:ext cx="2377440" cy="34930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123240" y="2714087"/>
            <a:ext cx="2377440" cy="34930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1668876" y="2483613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2581910" y="2996982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921953" y="3412807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786384" y="3552871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5953825" y="3331809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808196" y="2650345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8009931" y="2329526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79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SFM Sensitivity from VDOS 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95304" cy="4351338"/>
          </a:xfrm>
        </p:spPr>
        <p:txBody>
          <a:bodyPr/>
          <a:lstStyle/>
          <a:p>
            <a:r>
              <a:rPr lang="en-US" dirty="0" smtClean="0"/>
              <a:t>Higher Altitude degraded much quicker than lower altitude, despite being fewer images away.</a:t>
            </a:r>
          </a:p>
          <a:p>
            <a:r>
              <a:rPr lang="en-US" dirty="0" smtClean="0"/>
              <a:t>So my hypothesis was that the accuracy of matches between images was worse than that at lower altitudes. (flip between slides to see)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36518" y="5348350"/>
            <a:ext cx="378079" cy="378079"/>
            <a:chOff x="1597152" y="3032633"/>
            <a:chExt cx="792734" cy="792734"/>
          </a:xfrm>
        </p:grpSpPr>
        <p:sp>
          <p:nvSpPr>
            <p:cNvPr id="6" name="Rectangle 5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20238" y="3893471"/>
            <a:ext cx="378079" cy="378079"/>
            <a:chOff x="1597152" y="3032633"/>
            <a:chExt cx="792734" cy="792734"/>
          </a:xfrm>
        </p:grpSpPr>
        <p:sp>
          <p:nvSpPr>
            <p:cNvPr id="11" name="Rectangle 10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007172" y="5064791"/>
            <a:ext cx="378079" cy="378079"/>
            <a:chOff x="1597152" y="3032633"/>
            <a:chExt cx="792734" cy="792734"/>
          </a:xfrm>
        </p:grpSpPr>
        <p:sp>
          <p:nvSpPr>
            <p:cNvPr id="16" name="Rectangle 15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6381" y="4082511"/>
            <a:ext cx="378079" cy="378079"/>
            <a:chOff x="1597152" y="3032633"/>
            <a:chExt cx="792734" cy="792734"/>
          </a:xfrm>
        </p:grpSpPr>
        <p:sp>
          <p:nvSpPr>
            <p:cNvPr id="21" name="Rectangle 20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70497" y="5696108"/>
            <a:ext cx="378079" cy="378079"/>
            <a:chOff x="1597152" y="3032633"/>
            <a:chExt cx="792734" cy="792734"/>
          </a:xfrm>
        </p:grpSpPr>
        <p:sp>
          <p:nvSpPr>
            <p:cNvPr id="26" name="Rectangle 25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498156" y="3758534"/>
            <a:ext cx="3692055" cy="5424481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31004" y="3688678"/>
            <a:ext cx="3953120" cy="5848096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303178" y="4177031"/>
            <a:ext cx="4192866" cy="61602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607564" y="3893471"/>
            <a:ext cx="4282998" cy="629271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Absolute Accuracy Calculated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95304" cy="4351338"/>
          </a:xfrm>
        </p:spPr>
        <p:txBody>
          <a:bodyPr/>
          <a:lstStyle/>
          <a:p>
            <a:r>
              <a:rPr lang="en-US" dirty="0" smtClean="0"/>
              <a:t>Can we now perform a weighted least squares for relative depth?</a:t>
            </a:r>
          </a:p>
          <a:p>
            <a:r>
              <a:rPr lang="en-US" dirty="0" smtClean="0"/>
              <a:t>Point at magenta star is seen in D and E</a:t>
            </a:r>
          </a:p>
          <a:p>
            <a:r>
              <a:rPr lang="en-US" dirty="0" smtClean="0"/>
              <a:t>Should we weight D more heavily?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19139" y="3466021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A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931812" y="6125590"/>
            <a:ext cx="378079" cy="378079"/>
            <a:chOff x="1597152" y="3032633"/>
            <a:chExt cx="792734" cy="792734"/>
          </a:xfrm>
        </p:grpSpPr>
        <p:sp>
          <p:nvSpPr>
            <p:cNvPr id="6" name="Rectangle 5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215532" y="4670711"/>
            <a:ext cx="378079" cy="378079"/>
            <a:chOff x="1597152" y="3032633"/>
            <a:chExt cx="792734" cy="792734"/>
          </a:xfrm>
        </p:grpSpPr>
        <p:sp>
          <p:nvSpPr>
            <p:cNvPr id="11" name="Rectangle 10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02466" y="5842031"/>
            <a:ext cx="378079" cy="378079"/>
            <a:chOff x="1597152" y="3032633"/>
            <a:chExt cx="792734" cy="792734"/>
          </a:xfrm>
        </p:grpSpPr>
        <p:sp>
          <p:nvSpPr>
            <p:cNvPr id="16" name="Rectangle 15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1675" y="4859751"/>
            <a:ext cx="378079" cy="378079"/>
            <a:chOff x="1597152" y="3032633"/>
            <a:chExt cx="792734" cy="792734"/>
          </a:xfrm>
        </p:grpSpPr>
        <p:sp>
          <p:nvSpPr>
            <p:cNvPr id="21" name="Rectangle 20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965791" y="6473348"/>
            <a:ext cx="378079" cy="378079"/>
            <a:chOff x="1597152" y="3032633"/>
            <a:chExt cx="792734" cy="792734"/>
          </a:xfrm>
        </p:grpSpPr>
        <p:sp>
          <p:nvSpPr>
            <p:cNvPr id="26" name="Rectangle 25"/>
            <p:cNvSpPr/>
            <p:nvPr/>
          </p:nvSpPr>
          <p:spPr>
            <a:xfrm>
              <a:off x="1597152" y="3032633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93519" y="3032633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97152" y="3429000"/>
              <a:ext cx="396367" cy="39636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93519" y="3429000"/>
              <a:ext cx="396367" cy="3963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5380510" y="3818128"/>
            <a:ext cx="2377440" cy="349300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569230" y="3632772"/>
            <a:ext cx="2377440" cy="349300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41245" y="4190047"/>
            <a:ext cx="2377440" cy="3493008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830246" y="4622609"/>
            <a:ext cx="2377440" cy="349300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656064" y="4747322"/>
            <a:ext cx="2377440" cy="349300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6464170" y="3260853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7377204" y="3774222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717247" y="4190047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9581678" y="4330111"/>
            <a:ext cx="432816" cy="51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5" name="5-Point Star 44"/>
          <p:cNvSpPr/>
          <p:nvPr/>
        </p:nvSpPr>
        <p:spPr>
          <a:xfrm>
            <a:off x="9217596" y="5960998"/>
            <a:ext cx="329184" cy="329184"/>
          </a:xfrm>
          <a:prstGeom prst="star5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6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28" y="640080"/>
            <a:ext cx="5271607" cy="51722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10167" y="275465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25m x 25m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10896" y="1825625"/>
            <a:ext cx="4192432" cy="1649095"/>
          </a:xfrm>
        </p:spPr>
        <p:txBody>
          <a:bodyPr numCol="2">
            <a:normAutofit fontScale="77500" lnSpcReduction="20000"/>
          </a:bodyPr>
          <a:lstStyle/>
          <a:p>
            <a:r>
              <a:rPr lang="en-US" dirty="0" smtClean="0"/>
              <a:t>Pyramids</a:t>
            </a:r>
          </a:p>
          <a:p>
            <a:r>
              <a:rPr lang="en-US" dirty="0" smtClean="0"/>
              <a:t>Cones</a:t>
            </a:r>
          </a:p>
          <a:p>
            <a:r>
              <a:rPr lang="en-US" dirty="0" smtClean="0"/>
              <a:t>Cylinders</a:t>
            </a:r>
          </a:p>
          <a:p>
            <a:r>
              <a:rPr lang="en-US" dirty="0" smtClean="0"/>
              <a:t>Rectangular prisms</a:t>
            </a:r>
          </a:p>
          <a:p>
            <a:r>
              <a:rPr lang="en-US" dirty="0" smtClean="0"/>
              <a:t>Spheres</a:t>
            </a:r>
          </a:p>
          <a:p>
            <a:r>
              <a:rPr lang="en-US" dirty="0" smtClean="0"/>
              <a:t>Donuts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7" y="3645163"/>
            <a:ext cx="4160519" cy="2366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951" y="4526280"/>
            <a:ext cx="2257372" cy="224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83461" y="4156948"/>
            <a:ext cx="137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FLIGHT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Accuracy Weighting based on orientation accuracy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 rot="21385380">
            <a:off x="6358560" y="3063059"/>
            <a:ext cx="3235325" cy="2846563"/>
            <a:chOff x="1000176" y="3063059"/>
            <a:chExt cx="3235325" cy="2846563"/>
          </a:xfrm>
        </p:grpSpPr>
        <p:grpSp>
          <p:nvGrpSpPr>
            <p:cNvPr id="30" name="Group 29"/>
            <p:cNvGrpSpPr/>
            <p:nvPr/>
          </p:nvGrpSpPr>
          <p:grpSpPr>
            <a:xfrm>
              <a:off x="1000176" y="3063059"/>
              <a:ext cx="1412875" cy="940071"/>
              <a:chOff x="1336675" y="2356373"/>
              <a:chExt cx="1412875" cy="940071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  <a:ln w="381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  <a:ln w="381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  <a:ln w="381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  <a:ln w="381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>
              <a:off x="1000176" y="3063059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5-Point Star 38"/>
            <p:cNvSpPr/>
            <p:nvPr/>
          </p:nvSpPr>
          <p:spPr>
            <a:xfrm>
              <a:off x="1659052" y="3642214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 rot="21297949">
            <a:off x="8298519" y="2019672"/>
            <a:ext cx="2846563" cy="3450994"/>
            <a:chOff x="2766390" y="1850418"/>
            <a:chExt cx="2846563" cy="3450994"/>
          </a:xfrm>
        </p:grpSpPr>
        <p:grpSp>
          <p:nvGrpSpPr>
            <p:cNvPr id="42" name="Group 41"/>
            <p:cNvGrpSpPr/>
            <p:nvPr/>
          </p:nvGrpSpPr>
          <p:grpSpPr>
            <a:xfrm rot="4500000">
              <a:off x="4168157" y="2086820"/>
              <a:ext cx="1412875" cy="940071"/>
              <a:chOff x="1336675" y="2356373"/>
              <a:chExt cx="1412875" cy="940071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 rot="4500000">
              <a:off x="2572009" y="2260468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5-Point Star 43"/>
            <p:cNvSpPr/>
            <p:nvPr/>
          </p:nvSpPr>
          <p:spPr>
            <a:xfrm rot="4500000">
              <a:off x="4596717" y="2563603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 rot="948984">
            <a:off x="7518700" y="1959657"/>
            <a:ext cx="3235325" cy="3174465"/>
            <a:chOff x="2160316" y="1959657"/>
            <a:chExt cx="3235325" cy="3174465"/>
          </a:xfrm>
        </p:grpSpPr>
        <p:grpSp>
          <p:nvGrpSpPr>
            <p:cNvPr id="51" name="Group 50"/>
            <p:cNvGrpSpPr/>
            <p:nvPr/>
          </p:nvGrpSpPr>
          <p:grpSpPr>
            <a:xfrm rot="1800000">
              <a:off x="2759020" y="1959657"/>
              <a:ext cx="1412875" cy="940071"/>
              <a:chOff x="1336675" y="2356373"/>
              <a:chExt cx="1412875" cy="940071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/>
            <p:cNvCxnSpPr/>
            <p:nvPr/>
          </p:nvCxnSpPr>
          <p:spPr>
            <a:xfrm rot="1800000">
              <a:off x="2160316" y="2287559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5-Point Star 52"/>
            <p:cNvSpPr/>
            <p:nvPr/>
          </p:nvSpPr>
          <p:spPr>
            <a:xfrm rot="1800000">
              <a:off x="3310774" y="2536073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 rot="305714">
            <a:off x="6574156" y="2271247"/>
            <a:ext cx="3235325" cy="3049924"/>
            <a:chOff x="1215772" y="2271247"/>
            <a:chExt cx="3235325" cy="3049924"/>
          </a:xfrm>
        </p:grpSpPr>
        <p:grpSp>
          <p:nvGrpSpPr>
            <p:cNvPr id="60" name="Group 59"/>
            <p:cNvGrpSpPr/>
            <p:nvPr/>
          </p:nvGrpSpPr>
          <p:grpSpPr>
            <a:xfrm rot="900000">
              <a:off x="1493539" y="2271247"/>
              <a:ext cx="1412875" cy="940071"/>
              <a:chOff x="1336675" y="2356373"/>
              <a:chExt cx="1412875" cy="940071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Connector 60"/>
            <p:cNvCxnSpPr/>
            <p:nvPr/>
          </p:nvCxnSpPr>
          <p:spPr>
            <a:xfrm rot="900000">
              <a:off x="1215772" y="2474608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5-Point Star 61"/>
            <p:cNvSpPr/>
            <p:nvPr/>
          </p:nvSpPr>
          <p:spPr>
            <a:xfrm rot="900000">
              <a:off x="2098674" y="2856084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21345652">
            <a:off x="8638344" y="2596685"/>
            <a:ext cx="2846563" cy="3235325"/>
            <a:chOff x="3125038" y="2504908"/>
            <a:chExt cx="2846563" cy="3235325"/>
          </a:xfrm>
        </p:grpSpPr>
        <p:grpSp>
          <p:nvGrpSpPr>
            <p:cNvPr id="69" name="Group 68"/>
            <p:cNvGrpSpPr/>
            <p:nvPr/>
          </p:nvGrpSpPr>
          <p:grpSpPr>
            <a:xfrm rot="5400000">
              <a:off x="4795128" y="2741310"/>
              <a:ext cx="1412875" cy="940071"/>
              <a:chOff x="1336675" y="2356373"/>
              <a:chExt cx="1412875" cy="940071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1336675" y="2359152"/>
                <a:ext cx="288925" cy="93729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1336675" y="2359152"/>
                <a:ext cx="1412875" cy="93451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1336675" y="2359152"/>
                <a:ext cx="333375" cy="36301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336675" y="2356373"/>
                <a:ext cx="1412875" cy="36857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1651000" y="2724944"/>
                <a:ext cx="1098550" cy="5715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Connector 69"/>
            <p:cNvCxnSpPr/>
            <p:nvPr/>
          </p:nvCxnSpPr>
          <p:spPr>
            <a:xfrm rot="5400000">
              <a:off x="2930657" y="2699289"/>
              <a:ext cx="3235325" cy="2846563"/>
            </a:xfrm>
            <a:prstGeom prst="line">
              <a:avLst/>
            </a:prstGeom>
            <a:ln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5-Point Star 70"/>
            <p:cNvSpPr/>
            <p:nvPr/>
          </p:nvSpPr>
          <p:spPr>
            <a:xfrm rot="5400000">
              <a:off x="5204291" y="3167653"/>
              <a:ext cx="192024" cy="184286"/>
            </a:xfrm>
            <a:prstGeom prst="star5">
              <a:avLst/>
            </a:prstGeom>
            <a:solidFill>
              <a:srgbClr val="FF33CC"/>
            </a:solidFill>
            <a:ln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5-Point Star 76"/>
          <p:cNvSpPr/>
          <p:nvPr/>
        </p:nvSpPr>
        <p:spPr>
          <a:xfrm>
            <a:off x="8747501" y="5023288"/>
            <a:ext cx="365760" cy="365760"/>
          </a:xfrm>
          <a:prstGeom prst="star5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654553" y="5903965"/>
            <a:ext cx="328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Weighted higher for green image </a:t>
            </a:r>
            <a:r>
              <a:rPr lang="en-US" dirty="0" err="1" smtClean="0"/>
              <a:t>keypoint</a:t>
            </a:r>
            <a:r>
              <a:rPr lang="en-US" dirty="0" smtClean="0"/>
              <a:t> matches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838200" y="1825625"/>
            <a:ext cx="5047875" cy="4351338"/>
          </a:xfrm>
        </p:spPr>
        <p:txBody>
          <a:bodyPr/>
          <a:lstStyle/>
          <a:p>
            <a:r>
              <a:rPr lang="en-US" dirty="0" smtClean="0"/>
              <a:t>Is this iterative? Or redundant?</a:t>
            </a:r>
          </a:p>
          <a:p>
            <a:pPr lvl="1"/>
            <a:r>
              <a:rPr lang="en-US" dirty="0" smtClean="0"/>
              <a:t>Because absolute accuracy is calculated based on this first least squares matching</a:t>
            </a:r>
          </a:p>
          <a:p>
            <a:r>
              <a:rPr lang="en-US" dirty="0" smtClean="0"/>
              <a:t>Could also develop a confidence for where the </a:t>
            </a:r>
            <a:r>
              <a:rPr lang="en-US" dirty="0" err="1" smtClean="0"/>
              <a:t>keypoint</a:t>
            </a:r>
            <a:r>
              <a:rPr lang="en-US" dirty="0" smtClean="0"/>
              <a:t> is in the image, and weight points near edge of images(higher distortion) lower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94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Lit Review</a:t>
            </a:r>
          </a:p>
          <a:p>
            <a:pPr lvl="1"/>
            <a:r>
              <a:rPr lang="en-US" dirty="0" smtClean="0"/>
              <a:t>How to make robust, noisy texture for </a:t>
            </a:r>
            <a:r>
              <a:rPr lang="en-US" dirty="0" err="1" smtClean="0"/>
              <a:t>keypoint</a:t>
            </a:r>
            <a:r>
              <a:rPr lang="en-US" dirty="0" smtClean="0"/>
              <a:t> matching?</a:t>
            </a:r>
          </a:p>
          <a:p>
            <a:pPr lvl="1"/>
            <a:r>
              <a:rPr lang="en-US" dirty="0" smtClean="0"/>
              <a:t>How to calculate relative and absolute accuracy of </a:t>
            </a:r>
            <a:r>
              <a:rPr lang="en-US" dirty="0" err="1" smtClean="0"/>
              <a:t>pointcloud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to calculate cloud to mesh distance calculations?</a:t>
            </a:r>
          </a:p>
          <a:p>
            <a:pPr lvl="1"/>
            <a:r>
              <a:rPr lang="en-US" dirty="0" smtClean="0"/>
              <a:t>What traditional cameras and flight patterns used in SFM accuracy tests?	</a:t>
            </a:r>
          </a:p>
          <a:p>
            <a:pPr lvl="2"/>
            <a:r>
              <a:rPr lang="en-US" dirty="0" smtClean="0"/>
              <a:t>Overlap, </a:t>
            </a:r>
            <a:r>
              <a:rPr lang="en-US" dirty="0" err="1" smtClean="0"/>
              <a:t>sidelap</a:t>
            </a:r>
            <a:r>
              <a:rPr lang="en-US" dirty="0" smtClean="0"/>
              <a:t>, focal length,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How have others quantified error in SFM </a:t>
            </a:r>
            <a:r>
              <a:rPr lang="en-US" dirty="0" err="1" smtClean="0"/>
              <a:t>pointclouds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Other </a:t>
            </a:r>
            <a:r>
              <a:rPr lang="en-US" dirty="0" err="1" smtClean="0"/>
              <a:t>pointcloud</a:t>
            </a:r>
            <a:r>
              <a:rPr lang="en-US" dirty="0" smtClean="0"/>
              <a:t> calibration test scenes (What shapes do other people use?)</a:t>
            </a:r>
          </a:p>
          <a:p>
            <a:r>
              <a:rPr lang="en-US" dirty="0" smtClean="0"/>
              <a:t>Better Understand Blender</a:t>
            </a:r>
          </a:p>
          <a:p>
            <a:pPr lvl="1"/>
            <a:r>
              <a:rPr lang="en-US" dirty="0" smtClean="0"/>
              <a:t>Python scripting</a:t>
            </a:r>
          </a:p>
          <a:p>
            <a:pPr lvl="1"/>
            <a:r>
              <a:rPr lang="en-US" dirty="0" smtClean="0"/>
              <a:t>Texture mapping</a:t>
            </a:r>
          </a:p>
          <a:p>
            <a:pPr lvl="1"/>
            <a:r>
              <a:rPr lang="en-US" dirty="0" smtClean="0"/>
              <a:t>Accurate, (explicit) camera placement (not just follow path)</a:t>
            </a:r>
          </a:p>
          <a:p>
            <a:pPr lvl="1"/>
            <a:r>
              <a:rPr lang="en-US" dirty="0" smtClean="0"/>
              <a:t>Test Blender </a:t>
            </a:r>
            <a:r>
              <a:rPr lang="en-US" dirty="0" err="1" smtClean="0"/>
              <a:t>agorithms</a:t>
            </a:r>
            <a:r>
              <a:rPr lang="en-US" dirty="0" smtClean="0"/>
              <a:t> to make sure accurate images being made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Layout all the potential experiments</a:t>
            </a:r>
          </a:p>
          <a:p>
            <a:pPr lvl="1"/>
            <a:r>
              <a:rPr lang="en-US" dirty="0" smtClean="0"/>
              <a:t>There’s a ton</a:t>
            </a:r>
          </a:p>
          <a:p>
            <a:pPr lvl="1"/>
            <a:r>
              <a:rPr lang="en-US" dirty="0" smtClean="0"/>
              <a:t>Select a good first experiment</a:t>
            </a:r>
          </a:p>
          <a:p>
            <a:r>
              <a:rPr lang="en-US" dirty="0" smtClean="0"/>
              <a:t>Layout first test scene to achieve first experiment</a:t>
            </a:r>
          </a:p>
          <a:p>
            <a:pPr lvl="1"/>
            <a:r>
              <a:rPr lang="en-US" dirty="0" smtClean="0"/>
              <a:t>Layout on paper different shapes, sizes, textures,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8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632" y="12633"/>
            <a:ext cx="6556248" cy="6381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Photoscan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743200" y="3364992"/>
            <a:ext cx="4343400" cy="32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5449" y="3218688"/>
            <a:ext cx="3154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Black Hole in middle was due to a rendering issue in the imagery, but </a:t>
            </a:r>
            <a:r>
              <a:rPr lang="en-US" dirty="0" err="1" smtClean="0"/>
              <a:t>photoscan</a:t>
            </a:r>
            <a:r>
              <a:rPr lang="en-US" dirty="0" smtClean="0"/>
              <a:t> actually tried to make points to put there even when there was no texture at 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4252"/>
            <a:ext cx="4643247" cy="1553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48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CloudCompare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Caxis</a:t>
            </a:r>
            <a:r>
              <a:rPr lang="en-US" dirty="0" smtClean="0"/>
              <a:t> = [-0.05 0.05]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44309" y="4046080"/>
            <a:ext cx="117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Photoscan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059936" y="292640"/>
            <a:ext cx="6364224" cy="5848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4056" y="43891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25m x 25m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50593" y="2670048"/>
            <a:ext cx="3858767" cy="1243584"/>
          </a:xfrm>
          <a:prstGeom prst="straightConnector1">
            <a:avLst/>
          </a:prstGeom>
          <a:ln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40" y="3843149"/>
            <a:ext cx="3270361" cy="14611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44309" y="6044292"/>
            <a:ext cx="2770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ERRORS!</a:t>
            </a:r>
            <a:endParaRPr lang="en-US" sz="4800" b="1" dirty="0"/>
          </a:p>
        </p:txBody>
      </p:sp>
      <p:sp>
        <p:nvSpPr>
          <p:cNvPr id="4" name="Rectangle 3"/>
          <p:cNvSpPr/>
          <p:nvPr/>
        </p:nvSpPr>
        <p:spPr>
          <a:xfrm>
            <a:off x="4643247" y="740664"/>
            <a:ext cx="5012817" cy="5038344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67" y="1435860"/>
            <a:ext cx="3442432" cy="2561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046" y="256223"/>
            <a:ext cx="6109468" cy="5989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Photoscan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12440" y="250250"/>
            <a:ext cx="3266052" cy="53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3 meters flat water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4557" t="30593" r="22046" b="23502"/>
          <a:stretch/>
        </p:blipFill>
        <p:spPr>
          <a:xfrm>
            <a:off x="126999" y="3622372"/>
            <a:ext cx="4219941" cy="283210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5664200" y="1825625"/>
            <a:ext cx="5803900" cy="1971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239000" y="1978025"/>
            <a:ext cx="4381500" cy="2009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039100" y="2130425"/>
            <a:ext cx="3733800" cy="292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78700" y="1690688"/>
            <a:ext cx="3848100" cy="439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24600" y="2130425"/>
            <a:ext cx="5295900" cy="263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424674" y="3132892"/>
            <a:ext cx="184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Shadows due to output rending from blender. No texture in raw imagery.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8200" y="6488668"/>
            <a:ext cx="294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Some structures half in water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982699" y="1348852"/>
            <a:ext cx="184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Colored blue just for this figure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63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21" y="-35560"/>
            <a:ext cx="7554483" cy="6967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CloudCompare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32200" cy="4351338"/>
          </a:xfrm>
        </p:spPr>
        <p:txBody>
          <a:bodyPr/>
          <a:lstStyle/>
          <a:p>
            <a:r>
              <a:rPr lang="en-US" dirty="0" smtClean="0"/>
              <a:t>3 meters flat water</a:t>
            </a:r>
          </a:p>
          <a:p>
            <a:r>
              <a:rPr lang="en-US" dirty="0" smtClean="0"/>
              <a:t>Refraction 1.33</a:t>
            </a:r>
          </a:p>
          <a:p>
            <a:r>
              <a:rPr lang="en-US" dirty="0" smtClean="0"/>
              <a:t>*fixed focal length with truth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9700" y="4578604"/>
            <a:ext cx="4635500" cy="8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err="1" smtClean="0">
                <a:solidFill>
                  <a:srgbClr val="FF0000"/>
                </a:solidFill>
              </a:rPr>
              <a:t>caxis</a:t>
            </a:r>
            <a:r>
              <a:rPr lang="en-US" sz="4400" b="1" dirty="0" smtClean="0">
                <a:solidFill>
                  <a:srgbClr val="FF0000"/>
                </a:solidFill>
              </a:rPr>
              <a:t> = [-0.4 0.4]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4308" y="6044292"/>
            <a:ext cx="3944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BIG ERRORS!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4506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3 meters water vs with no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866" t="5985" r="12311" b="8025"/>
          <a:stretch/>
        </p:blipFill>
        <p:spPr>
          <a:xfrm flipV="1">
            <a:off x="6096000" y="1442243"/>
            <a:ext cx="5016501" cy="5029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705" t="11528" r="20554" b="17570"/>
          <a:stretch/>
        </p:blipFill>
        <p:spPr>
          <a:xfrm>
            <a:off x="419100" y="1531144"/>
            <a:ext cx="5041900" cy="4940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46150" y="6210697"/>
            <a:ext cx="4635500" cy="8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err="1" smtClean="0"/>
              <a:t>caxis</a:t>
            </a:r>
            <a:r>
              <a:rPr lang="en-US" sz="4400" b="1" dirty="0" smtClean="0"/>
              <a:t> = [-0.4 0.4]</a:t>
            </a:r>
            <a:endParaRPr lang="en-US" sz="44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597651" y="6210697"/>
            <a:ext cx="4635500" cy="8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err="1" smtClean="0"/>
              <a:t>caxis</a:t>
            </a:r>
            <a:r>
              <a:rPr lang="en-US" sz="4400" b="1" dirty="0" smtClean="0"/>
              <a:t> = [-0.05 0.05]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632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2895600"/>
            <a:ext cx="4286250" cy="4181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2779315"/>
            <a:ext cx="4667250" cy="433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95600"/>
            <a:ext cx="3924300" cy="39624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949700" y="718541"/>
            <a:ext cx="4635500" cy="8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err="1" smtClean="0"/>
              <a:t>caxis</a:t>
            </a:r>
            <a:r>
              <a:rPr lang="en-US" sz="4400" b="1" dirty="0" smtClean="0"/>
              <a:t> = [-0.2 0.2]</a:t>
            </a:r>
            <a:endParaRPr lang="en-US" sz="44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0500" y="1751210"/>
            <a:ext cx="4635500" cy="1411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smtClean="0"/>
              <a:t>No Water</a:t>
            </a:r>
          </a:p>
          <a:p>
            <a:pPr marL="0" indent="0">
              <a:buNone/>
            </a:pPr>
            <a:r>
              <a:rPr lang="en-US" sz="4400" b="1" dirty="0" smtClean="0"/>
              <a:t>Intrinsic Float</a:t>
            </a:r>
            <a:endParaRPr lang="en-US" sz="44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95800" y="1727795"/>
            <a:ext cx="4635500" cy="1411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smtClean="0"/>
              <a:t>Water</a:t>
            </a:r>
          </a:p>
          <a:p>
            <a:pPr marL="0" indent="0">
              <a:buNone/>
            </a:pPr>
            <a:r>
              <a:rPr lang="en-US" sz="4400" b="1" dirty="0" smtClean="0"/>
              <a:t>Intrinsic Fixed</a:t>
            </a:r>
            <a:endParaRPr lang="en-US" sz="44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585200" y="1767880"/>
            <a:ext cx="4635500" cy="1411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smtClean="0"/>
              <a:t>Water</a:t>
            </a:r>
          </a:p>
          <a:p>
            <a:pPr marL="0" indent="0">
              <a:buNone/>
            </a:pPr>
            <a:r>
              <a:rPr lang="en-US" sz="4400" b="1" dirty="0" smtClean="0"/>
              <a:t>Intrinsic Float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50845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Extra: </a:t>
            </a:r>
            <a:r>
              <a:rPr lang="en-US" dirty="0" err="1" smtClean="0"/>
              <a:t>Photoscan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3114294"/>
            <a:ext cx="5200650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5" y="2598801"/>
            <a:ext cx="5876925" cy="2647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3224570"/>
            <a:ext cx="4972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700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700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58056" y="3225147"/>
            <a:ext cx="4972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320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240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1188" y="2786810"/>
            <a:ext cx="1343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Actual Values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49764" y="2017770"/>
            <a:ext cx="22424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/>
              <a:t>Intrinsics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8580532" y="1531137"/>
            <a:ext cx="13460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GCPs</a:t>
            </a:r>
            <a:endParaRPr lang="en-US" sz="4400" dirty="0"/>
          </a:p>
        </p:txBody>
      </p:sp>
      <p:sp>
        <p:nvSpPr>
          <p:cNvPr id="13" name="Rectangle 12"/>
          <p:cNvSpPr/>
          <p:nvPr/>
        </p:nvSpPr>
        <p:spPr>
          <a:xfrm>
            <a:off x="8081598" y="2287134"/>
            <a:ext cx="294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(all GCPS </a:t>
            </a:r>
            <a:r>
              <a:rPr lang="en-US" dirty="0" smtClean="0"/>
              <a:t>used in adjustment)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72433" y="5092313"/>
            <a:ext cx="67896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~49 degree </a:t>
            </a:r>
            <a:r>
              <a:rPr lang="en-US" sz="3200" dirty="0" smtClean="0"/>
              <a:t>FOV Nadir at 15m altitude</a:t>
            </a:r>
          </a:p>
          <a:p>
            <a:r>
              <a:rPr lang="en-US" sz="3200" dirty="0" smtClean="0"/>
              <a:t>5 meters between horizontal lines</a:t>
            </a:r>
          </a:p>
          <a:p>
            <a:r>
              <a:rPr lang="en-US" sz="3200" dirty="0" smtClean="0"/>
              <a:t>Flew Cross hatch pattern (N-S, and E-W)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11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947</Words>
  <Application>Microsoft Office PowerPoint</Application>
  <PresentationFormat>Widescreen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Proof of Concept Virtual World Workflow </vt:lpstr>
      <vt:lpstr>Blender</vt:lpstr>
      <vt:lpstr>Photoscan</vt:lpstr>
      <vt:lpstr>CloudCompare</vt:lpstr>
      <vt:lpstr>Photoscan</vt:lpstr>
      <vt:lpstr>CloudCompare</vt:lpstr>
      <vt:lpstr>With 3 meters water vs with no water</vt:lpstr>
      <vt:lpstr>PowerPoint Presentation</vt:lpstr>
      <vt:lpstr>Extra: Photoscan Results</vt:lpstr>
      <vt:lpstr>Problem with other way we talked about</vt:lpstr>
      <vt:lpstr>Problem with other way we talked about</vt:lpstr>
      <vt:lpstr>Exported matches from Photoscan</vt:lpstr>
      <vt:lpstr>Visual validation of my Matlab code Photoscan(left) Matlab(right)</vt:lpstr>
      <vt:lpstr>Relative Accuracy</vt:lpstr>
      <vt:lpstr>Do this to all the points using the matches in  Matlab</vt:lpstr>
      <vt:lpstr>Relative/Absolute Accuracy  </vt:lpstr>
      <vt:lpstr>Absolute Accuracy</vt:lpstr>
      <vt:lpstr>SFM Sensitivity from VDOS Flights</vt:lpstr>
      <vt:lpstr>Once Absolute Accuracy Calculated</vt:lpstr>
      <vt:lpstr>Relative Accuracy Weighting based on orientation accuracy</vt:lpstr>
      <vt:lpstr>todo</vt:lpstr>
      <vt:lpstr>Todo (cont)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Virtual World Test</dc:title>
  <dc:creator>Richie Slocum</dc:creator>
  <cp:lastModifiedBy>Richie Slocum</cp:lastModifiedBy>
  <cp:revision>23</cp:revision>
  <dcterms:created xsi:type="dcterms:W3CDTF">2016-01-23T10:36:09Z</dcterms:created>
  <dcterms:modified xsi:type="dcterms:W3CDTF">2016-01-27T05:45:10Z</dcterms:modified>
</cp:coreProperties>
</file>